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 smtClean="0"/>
              <a:t>Kliknite ikonu da biste dodali  sliku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 smtClean="0"/>
              <a:t>Breast cancer classification</a:t>
            </a:r>
            <a:endParaRPr lang="hr-HR" sz="8000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2215045" y="4636598"/>
            <a:ext cx="8045373" cy="742279"/>
          </a:xfrm>
        </p:spPr>
        <p:txBody>
          <a:bodyPr>
            <a:normAutofit fontScale="77500" lnSpcReduction="20000"/>
          </a:bodyPr>
          <a:lstStyle/>
          <a:p>
            <a:r>
              <a:rPr lang="en-GB" sz="1600" dirty="0" smtClean="0">
                <a:solidFill>
                  <a:schemeClr val="accent2">
                    <a:lumMod val="75000"/>
                  </a:schemeClr>
                </a:solidFill>
              </a:rPr>
              <a:t>Toni </a:t>
            </a:r>
            <a:r>
              <a:rPr lang="en-GB" sz="1600" dirty="0" err="1" smtClean="0">
                <a:solidFill>
                  <a:schemeClr val="accent2">
                    <a:lumMod val="75000"/>
                  </a:schemeClr>
                </a:solidFill>
              </a:rPr>
              <a:t>ivanković</a:t>
            </a:r>
            <a:endParaRPr lang="en-GB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1600" dirty="0" smtClean="0">
                <a:solidFill>
                  <a:schemeClr val="accent2">
                    <a:lumMod val="75000"/>
                  </a:schemeClr>
                </a:solidFill>
              </a:rPr>
              <a:t>Rea Pintar</a:t>
            </a:r>
          </a:p>
          <a:p>
            <a:r>
              <a:rPr lang="en-GB" sz="1600" dirty="0" smtClean="0">
                <a:solidFill>
                  <a:schemeClr val="accent2">
                    <a:lumMod val="75000"/>
                  </a:schemeClr>
                </a:solidFill>
              </a:rPr>
              <a:t>Marko </a:t>
            </a:r>
            <a:r>
              <a:rPr lang="en-GB" sz="1600" dirty="0" err="1" smtClean="0">
                <a:solidFill>
                  <a:schemeClr val="accent2">
                    <a:lumMod val="75000"/>
                  </a:schemeClr>
                </a:solidFill>
              </a:rPr>
              <a:t>opačić</a:t>
            </a:r>
            <a:endParaRPr lang="hr-HR" dirty="0"/>
          </a:p>
        </p:txBody>
      </p:sp>
      <p:sp>
        <p:nvSpPr>
          <p:cNvPr id="4" name="Podnaslov 2"/>
          <p:cNvSpPr txBox="1">
            <a:spLocks/>
          </p:cNvSpPr>
          <p:nvPr/>
        </p:nvSpPr>
        <p:spPr>
          <a:xfrm>
            <a:off x="2215045" y="5832930"/>
            <a:ext cx="8045373" cy="1025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err="1" smtClean="0">
                <a:solidFill>
                  <a:schemeClr val="accent2">
                    <a:lumMod val="75000"/>
                  </a:schemeClr>
                </a:solidFill>
              </a:rPr>
              <a:t>Projekt</a:t>
            </a:r>
            <a:r>
              <a:rPr lang="en-GB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1600" dirty="0" err="1" smtClean="0">
                <a:solidFill>
                  <a:schemeClr val="accent2">
                    <a:lumMod val="75000"/>
                  </a:schemeClr>
                </a:solidFill>
              </a:rPr>
              <a:t>iz</a:t>
            </a:r>
            <a:r>
              <a:rPr lang="en-GB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1600" dirty="0" err="1" smtClean="0">
                <a:solidFill>
                  <a:schemeClr val="accent2">
                    <a:lumMod val="75000"/>
                  </a:schemeClr>
                </a:solidFill>
              </a:rPr>
              <a:t>predmeta</a:t>
            </a:r>
            <a:endParaRPr lang="en-GB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dirty="0" err="1" smtClean="0"/>
              <a:t>Uvod</a:t>
            </a:r>
            <a:r>
              <a:rPr lang="en-GB" dirty="0" smtClean="0"/>
              <a:t> u </a:t>
            </a:r>
            <a:r>
              <a:rPr lang="en-GB" dirty="0" err="1" smtClean="0"/>
              <a:t>znanost</a:t>
            </a:r>
            <a:r>
              <a:rPr lang="en-GB" dirty="0" smtClean="0"/>
              <a:t> o </a:t>
            </a:r>
            <a:r>
              <a:rPr lang="en-GB" dirty="0" err="1" smtClean="0"/>
              <a:t>podacima</a:t>
            </a:r>
            <a:endParaRPr lang="en-GB" dirty="0" smtClean="0"/>
          </a:p>
          <a:p>
            <a:r>
              <a:rPr lang="en-GB" dirty="0" err="1" smtClean="0"/>
              <a:t>Ak.god</a:t>
            </a:r>
            <a:r>
              <a:rPr lang="en-GB" dirty="0" smtClean="0"/>
              <a:t>. 2022./23.</a:t>
            </a:r>
            <a:endParaRPr lang="hr-H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418" y="5947429"/>
            <a:ext cx="1704785" cy="736939"/>
          </a:xfrm>
          <a:prstGeom prst="rect">
            <a:avLst/>
          </a:prstGeom>
        </p:spPr>
      </p:pic>
      <p:pic>
        <p:nvPicPr>
          <p:cNvPr id="6" name="Audiozapis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19"/>
    </mc:Choice>
    <mc:Fallback>
      <p:transition spd="slow" advTm="3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Hvala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pažnji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Toni </a:t>
            </a:r>
            <a:r>
              <a:rPr lang="en-GB" dirty="0" err="1" smtClean="0"/>
              <a:t>ivanković</a:t>
            </a:r>
            <a:r>
              <a:rPr lang="en-GB" dirty="0"/>
              <a:t>	</a:t>
            </a:r>
            <a:r>
              <a:rPr lang="en-GB" cap="none" dirty="0" smtClean="0">
                <a:latin typeface="Bahnschrift" panose="020B0502040204020203" pitchFamily="34" charset="0"/>
              </a:rPr>
              <a:t>toni.ivankovic@fer.hr</a:t>
            </a:r>
          </a:p>
          <a:p>
            <a:r>
              <a:rPr lang="en-GB" dirty="0" smtClean="0"/>
              <a:t>Rea Pintar	</a:t>
            </a:r>
            <a:r>
              <a:rPr lang="en-GB" cap="none" dirty="0" smtClean="0">
                <a:latin typeface="Bahnschrift" panose="020B0502040204020203" pitchFamily="34" charset="0"/>
              </a:rPr>
              <a:t>rea.pintar@fer.hr</a:t>
            </a:r>
          </a:p>
          <a:p>
            <a:r>
              <a:rPr lang="en-GB" dirty="0" smtClean="0"/>
              <a:t>Marko </a:t>
            </a:r>
            <a:r>
              <a:rPr lang="en-GB" dirty="0" err="1" smtClean="0"/>
              <a:t>opačić</a:t>
            </a:r>
            <a:r>
              <a:rPr lang="en-GB" dirty="0" smtClean="0"/>
              <a:t>	</a:t>
            </a:r>
            <a:r>
              <a:rPr lang="en-GB" cap="none" dirty="0" smtClean="0">
                <a:latin typeface="Bahnschrift" panose="020B0502040204020203" pitchFamily="34" charset="0"/>
              </a:rPr>
              <a:t>marko.opacic@fer.hr</a:t>
            </a:r>
            <a:endParaRPr lang="hr-HR" cap="none" dirty="0">
              <a:latin typeface="Bahnschrift" panose="020B0502040204020203" pitchFamily="34" charset="0"/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418" y="5947429"/>
            <a:ext cx="1704785" cy="736939"/>
          </a:xfrm>
          <a:prstGeom prst="rect">
            <a:avLst/>
          </a:prstGeom>
        </p:spPr>
      </p:pic>
      <p:pic>
        <p:nvPicPr>
          <p:cNvPr id="6" name="Audiozapis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5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4"/>
    </mc:Choice>
    <mc:Fallback>
      <p:transition spd="slow" advTm="3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Prva </a:t>
            </a:r>
            <a:r>
              <a:rPr lang="en-GB" dirty="0" err="1" smtClean="0"/>
              <a:t>faza</a:t>
            </a:r>
            <a:r>
              <a:rPr lang="en-GB" dirty="0" smtClean="0"/>
              <a:t> </a:t>
            </a:r>
            <a:r>
              <a:rPr lang="en-GB" dirty="0" err="1" smtClean="0"/>
              <a:t>projekta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000" dirty="0" smtClean="0"/>
              <a:t>SAMOSTALAN RAD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/>
          <a:lstStyle/>
          <a:p>
            <a:r>
              <a:rPr lang="en-GB" dirty="0" err="1" smtClean="0"/>
              <a:t>Upoznavanje</a:t>
            </a:r>
            <a:r>
              <a:rPr lang="en-GB" dirty="0" smtClean="0"/>
              <a:t> </a:t>
            </a:r>
            <a:r>
              <a:rPr lang="en-GB" dirty="0" err="1" smtClean="0"/>
              <a:t>sa</a:t>
            </a:r>
            <a:r>
              <a:rPr lang="en-GB" dirty="0" smtClean="0"/>
              <a:t> </a:t>
            </a:r>
            <a:r>
              <a:rPr lang="en-GB" dirty="0" err="1" smtClean="0"/>
              <a:t>skupom</a:t>
            </a:r>
            <a:r>
              <a:rPr lang="en-GB" dirty="0" smtClean="0"/>
              <a:t> </a:t>
            </a:r>
            <a:r>
              <a:rPr lang="en-GB" dirty="0" err="1" smtClean="0"/>
              <a:t>podataka</a:t>
            </a:r>
            <a:endParaRPr lang="en-GB" dirty="0" smtClean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307" y="4419600"/>
            <a:ext cx="3246709" cy="243840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82" y="497064"/>
            <a:ext cx="2405284" cy="1262774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476" y="1759838"/>
            <a:ext cx="3118419" cy="225053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76" y="4491917"/>
            <a:ext cx="3837559" cy="2019489"/>
          </a:xfrm>
          <a:prstGeom prst="rect">
            <a:avLst/>
          </a:prstGeom>
        </p:spPr>
      </p:pic>
      <p:graphicFrame>
        <p:nvGraphicFramePr>
          <p:cNvPr id="6" name="Tablic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207143"/>
              </p:ext>
            </p:extLst>
          </p:nvPr>
        </p:nvGraphicFramePr>
        <p:xfrm>
          <a:off x="1645388" y="2504018"/>
          <a:ext cx="3022628" cy="158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314">
                  <a:extLst>
                    <a:ext uri="{9D8B030D-6E8A-4147-A177-3AD203B41FA5}">
                      <a16:colId xmlns:a16="http://schemas.microsoft.com/office/drawing/2014/main" val="3803483430"/>
                    </a:ext>
                  </a:extLst>
                </a:gridCol>
                <a:gridCol w="1511314">
                  <a:extLst>
                    <a:ext uri="{9D8B030D-6E8A-4147-A177-3AD203B41FA5}">
                      <a16:colId xmlns:a16="http://schemas.microsoft.com/office/drawing/2014/main" val="1779627854"/>
                    </a:ext>
                  </a:extLst>
                </a:gridCol>
              </a:tblGrid>
              <a:tr h="281312"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RADIUS</a:t>
                      </a:r>
                      <a:endParaRPr lang="hr-HR" sz="1200" b="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TEXTURE</a:t>
                      </a:r>
                      <a:endParaRPr lang="hr-HR" sz="1200" b="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338712"/>
                  </a:ext>
                </a:extLst>
              </a:tr>
              <a:tr h="28131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PERIMETER</a:t>
                      </a:r>
                      <a:endParaRPr lang="hr-H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AREA</a:t>
                      </a:r>
                      <a:endParaRPr lang="hr-H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373643"/>
                  </a:ext>
                </a:extLst>
              </a:tr>
              <a:tr h="28131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SMOOTHNESS</a:t>
                      </a:r>
                      <a:endParaRPr lang="hr-H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COMPACTNESS</a:t>
                      </a:r>
                      <a:endParaRPr lang="hr-H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511030"/>
                  </a:ext>
                </a:extLst>
              </a:tr>
              <a:tr h="28131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CONCAVITY</a:t>
                      </a:r>
                      <a:endParaRPr lang="hr-H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CONCAVE POINTS</a:t>
                      </a:r>
                      <a:endParaRPr lang="hr-H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55176"/>
                  </a:ext>
                </a:extLst>
              </a:tr>
              <a:tr h="28131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SYMMETRY</a:t>
                      </a:r>
                      <a:endParaRPr lang="hr-H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FRACTAL DIMENSION</a:t>
                      </a:r>
                      <a:endParaRPr lang="hr-H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01614"/>
                  </a:ext>
                </a:extLst>
              </a:tr>
            </a:tbl>
          </a:graphicData>
        </a:graphic>
      </p:graphicFrame>
      <p:pic>
        <p:nvPicPr>
          <p:cNvPr id="9" name="Slika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15" y="6165669"/>
            <a:ext cx="1305701" cy="564424"/>
          </a:xfrm>
          <a:prstGeom prst="rect">
            <a:avLst/>
          </a:prstGeom>
        </p:spPr>
      </p:pic>
      <p:pic>
        <p:nvPicPr>
          <p:cNvPr id="10" name="Audiozapis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6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75"/>
    </mc:Choice>
    <mc:Fallback>
      <p:transition spd="slow" advTm="4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Prva </a:t>
            </a:r>
            <a:r>
              <a:rPr lang="en-GB" dirty="0" err="1"/>
              <a:t>faza</a:t>
            </a:r>
            <a:r>
              <a:rPr lang="en-GB" dirty="0"/>
              <a:t> </a:t>
            </a:r>
            <a:r>
              <a:rPr lang="en-GB" dirty="0" err="1"/>
              <a:t>projekta</a:t>
            </a:r>
            <a:r>
              <a:rPr lang="en-GB" dirty="0"/>
              <a:t/>
            </a:r>
            <a:br>
              <a:rPr lang="en-GB" dirty="0"/>
            </a:br>
            <a:r>
              <a:rPr lang="en-GB" sz="2000" dirty="0"/>
              <a:t>SAMOSTALAN RAD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/>
          <a:lstStyle/>
          <a:p>
            <a:r>
              <a:rPr lang="en-GB" dirty="0" err="1"/>
              <a:t>Deskriptivna</a:t>
            </a:r>
            <a:r>
              <a:rPr lang="en-GB" dirty="0"/>
              <a:t> </a:t>
            </a:r>
            <a:r>
              <a:rPr lang="en-GB" dirty="0" err="1"/>
              <a:t>statistika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vizualizacija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28" y="2693251"/>
            <a:ext cx="3816890" cy="3316404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126" y="2693251"/>
            <a:ext cx="3820056" cy="3322018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533" y="2693252"/>
            <a:ext cx="2085384" cy="3316404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15" y="6165669"/>
            <a:ext cx="1305701" cy="564424"/>
          </a:xfrm>
          <a:prstGeom prst="rect">
            <a:avLst/>
          </a:prstGeom>
        </p:spPr>
      </p:pic>
      <p:pic>
        <p:nvPicPr>
          <p:cNvPr id="8" name="Audiozapis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8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0"/>
    </mc:Choice>
    <mc:Fallback>
      <p:transition spd="slow" advTm="16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Prva </a:t>
            </a:r>
            <a:r>
              <a:rPr lang="en-GB" dirty="0" err="1"/>
              <a:t>faza</a:t>
            </a:r>
            <a:r>
              <a:rPr lang="en-GB" dirty="0"/>
              <a:t> </a:t>
            </a:r>
            <a:r>
              <a:rPr lang="en-GB" dirty="0" err="1"/>
              <a:t>projekta</a:t>
            </a:r>
            <a:r>
              <a:rPr lang="en-GB" dirty="0"/>
              <a:t/>
            </a:r>
            <a:br>
              <a:rPr lang="en-GB" dirty="0"/>
            </a:br>
            <a:r>
              <a:rPr lang="en-GB" sz="2000" dirty="0"/>
              <a:t>SAMOSTALAN RAD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251678" y="2007327"/>
            <a:ext cx="10178322" cy="3593591"/>
          </a:xfrm>
        </p:spPr>
        <p:txBody>
          <a:bodyPr/>
          <a:lstStyle/>
          <a:p>
            <a:r>
              <a:rPr lang="en-GB" dirty="0" err="1" smtClean="0"/>
              <a:t>Replikacija</a:t>
            </a:r>
            <a:r>
              <a:rPr lang="en-GB" dirty="0" smtClean="0"/>
              <a:t> </a:t>
            </a:r>
            <a:r>
              <a:rPr lang="en-GB" dirty="0" err="1"/>
              <a:t>rezultata</a:t>
            </a:r>
            <a:endParaRPr lang="hr-HR" dirty="0"/>
          </a:p>
          <a:p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73" y="1128451"/>
            <a:ext cx="4631627" cy="193146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15" y="6165669"/>
            <a:ext cx="1305701" cy="564424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475" y="3239802"/>
            <a:ext cx="4962525" cy="2181225"/>
          </a:xfrm>
          <a:prstGeom prst="rect">
            <a:avLst/>
          </a:prstGeom>
        </p:spPr>
      </p:pic>
      <p:sp>
        <p:nvSpPr>
          <p:cNvPr id="16" name="Strelica zakrivljena udesno 15"/>
          <p:cNvSpPr/>
          <p:nvPr/>
        </p:nvSpPr>
        <p:spPr>
          <a:xfrm>
            <a:off x="5286103" y="2292308"/>
            <a:ext cx="1181372" cy="1863634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pic>
        <p:nvPicPr>
          <p:cNvPr id="17" name="Slika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850746"/>
            <a:ext cx="746758" cy="746758"/>
          </a:xfrm>
          <a:prstGeom prst="rect">
            <a:avLst/>
          </a:prstGeom>
        </p:spPr>
      </p:pic>
      <p:pic>
        <p:nvPicPr>
          <p:cNvPr id="18" name="Slika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00" y="3647225"/>
            <a:ext cx="701913" cy="701913"/>
          </a:xfrm>
          <a:prstGeom prst="rect">
            <a:avLst/>
          </a:prstGeom>
        </p:spPr>
      </p:pic>
      <p:pic>
        <p:nvPicPr>
          <p:cNvPr id="19" name="Slika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6" y="4330908"/>
            <a:ext cx="1090119" cy="1090119"/>
          </a:xfrm>
          <a:prstGeom prst="rect">
            <a:avLst/>
          </a:prstGeom>
        </p:spPr>
      </p:pic>
      <p:pic>
        <p:nvPicPr>
          <p:cNvPr id="20" name="Slika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996" y="5307324"/>
            <a:ext cx="1055652" cy="858345"/>
          </a:xfrm>
          <a:prstGeom prst="rect">
            <a:avLst/>
          </a:prstGeom>
        </p:spPr>
      </p:pic>
      <p:sp>
        <p:nvSpPr>
          <p:cNvPr id="21" name="TekstniOkvir 20"/>
          <p:cNvSpPr txBox="1"/>
          <p:nvPr/>
        </p:nvSpPr>
        <p:spPr>
          <a:xfrm>
            <a:off x="2098383" y="2984452"/>
            <a:ext cx="194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Logistička</a:t>
            </a:r>
            <a:r>
              <a:rPr lang="en-GB" dirty="0" smtClean="0"/>
              <a:t> </a:t>
            </a:r>
            <a:r>
              <a:rPr lang="en-GB" dirty="0" err="1" smtClean="0"/>
              <a:t>regresija</a:t>
            </a:r>
            <a:endParaRPr lang="hr-HR" dirty="0"/>
          </a:p>
        </p:txBody>
      </p:sp>
      <p:sp>
        <p:nvSpPr>
          <p:cNvPr id="22" name="TekstniOkvir 21"/>
          <p:cNvSpPr txBox="1"/>
          <p:nvPr/>
        </p:nvSpPr>
        <p:spPr>
          <a:xfrm>
            <a:off x="2170115" y="3665901"/>
            <a:ext cx="1617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Stablo</a:t>
            </a:r>
            <a:r>
              <a:rPr lang="en-GB" dirty="0" smtClean="0"/>
              <a:t> </a:t>
            </a:r>
            <a:r>
              <a:rPr lang="en-GB" dirty="0" err="1" smtClean="0"/>
              <a:t>odluke</a:t>
            </a:r>
            <a:endParaRPr lang="en-GB" dirty="0" smtClean="0"/>
          </a:p>
          <a:p>
            <a:r>
              <a:rPr lang="en-GB" dirty="0" smtClean="0"/>
              <a:t>Random Forest</a:t>
            </a:r>
            <a:endParaRPr lang="hr-HR" dirty="0"/>
          </a:p>
        </p:txBody>
      </p:sp>
      <p:sp>
        <p:nvSpPr>
          <p:cNvPr id="23" name="TekstniOkvir 22"/>
          <p:cNvSpPr txBox="1"/>
          <p:nvPr/>
        </p:nvSpPr>
        <p:spPr>
          <a:xfrm>
            <a:off x="2170115" y="469130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SVM</a:t>
            </a:r>
            <a:endParaRPr lang="hr-HR" dirty="0"/>
          </a:p>
        </p:txBody>
      </p:sp>
      <p:sp>
        <p:nvSpPr>
          <p:cNvPr id="24" name="TekstniOkvir 23"/>
          <p:cNvSpPr txBox="1"/>
          <p:nvPr/>
        </p:nvSpPr>
        <p:spPr>
          <a:xfrm>
            <a:off x="2170115" y="5492699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K-</a:t>
            </a:r>
            <a:r>
              <a:rPr lang="en-GB" dirty="0" err="1" smtClean="0"/>
              <a:t>Najbližih</a:t>
            </a:r>
            <a:r>
              <a:rPr lang="en-GB" dirty="0" smtClean="0"/>
              <a:t> </a:t>
            </a:r>
            <a:r>
              <a:rPr lang="en-GB" dirty="0" err="1" smtClean="0"/>
              <a:t>susjeda</a:t>
            </a:r>
            <a:r>
              <a:rPr lang="en-GB" dirty="0" smtClean="0"/>
              <a:t> (KNN)</a:t>
            </a:r>
            <a:endParaRPr lang="hr-HR" dirty="0"/>
          </a:p>
        </p:txBody>
      </p:sp>
      <p:pic>
        <p:nvPicPr>
          <p:cNvPr id="25" name="Audiozapis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9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42"/>
    </mc:Choice>
    <mc:Fallback>
      <p:transition spd="slow" advTm="41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 smtClean="0"/>
              <a:t>Druga </a:t>
            </a:r>
            <a:r>
              <a:rPr lang="en-GB" sz="5400" dirty="0" err="1" smtClean="0"/>
              <a:t>faza</a:t>
            </a:r>
            <a:r>
              <a:rPr lang="en-GB" sz="5400" dirty="0" smtClean="0"/>
              <a:t> </a:t>
            </a:r>
            <a:r>
              <a:rPr lang="en-GB" sz="5400" dirty="0" err="1" smtClean="0"/>
              <a:t>projekta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rad u </a:t>
            </a:r>
            <a:r>
              <a:rPr lang="en-GB" sz="2400" dirty="0" err="1" smtClean="0"/>
              <a:t>grupama</a:t>
            </a:r>
            <a:endParaRPr lang="hr-HR" sz="54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15" y="6165669"/>
            <a:ext cx="1305701" cy="564424"/>
          </a:xfrm>
          <a:prstGeom prst="rect">
            <a:avLst/>
          </a:prstGeom>
        </p:spPr>
      </p:pic>
      <p:sp>
        <p:nvSpPr>
          <p:cNvPr id="5" name="Strelica zakrivljena udesno 4"/>
          <p:cNvSpPr/>
          <p:nvPr/>
        </p:nvSpPr>
        <p:spPr>
          <a:xfrm>
            <a:off x="2225488" y="3411258"/>
            <a:ext cx="418011" cy="69668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6" name="Strelica zakrivljena udesno 5"/>
          <p:cNvSpPr/>
          <p:nvPr/>
        </p:nvSpPr>
        <p:spPr>
          <a:xfrm rot="10609560">
            <a:off x="3627121" y="3351553"/>
            <a:ext cx="418011" cy="69668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7" name="Naslov 1"/>
          <p:cNvSpPr txBox="1">
            <a:spLocks/>
          </p:cNvSpPr>
          <p:nvPr/>
        </p:nvSpPr>
        <p:spPr>
          <a:xfrm>
            <a:off x="2453461" y="3411258"/>
            <a:ext cx="1382665" cy="8411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 smtClean="0"/>
              <a:t>10</a:t>
            </a:r>
            <a:endParaRPr lang="hr-HR" sz="4000" dirty="0"/>
          </a:p>
        </p:txBody>
      </p:sp>
      <p:sp>
        <p:nvSpPr>
          <p:cNvPr id="9" name="TekstniOkvir 8"/>
          <p:cNvSpPr txBox="1"/>
          <p:nvPr/>
        </p:nvSpPr>
        <p:spPr>
          <a:xfrm>
            <a:off x="1583820" y="2549701"/>
            <a:ext cx="3121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USREDNJAVANJE REZULTATA</a:t>
            </a:r>
          </a:p>
          <a:p>
            <a:pPr algn="ctr"/>
            <a:r>
              <a:rPr lang="en-GB" dirty="0" smtClean="0"/>
              <a:t>IZ</a:t>
            </a:r>
            <a:endParaRPr lang="hr-HR" dirty="0"/>
          </a:p>
        </p:txBody>
      </p:sp>
      <p:sp>
        <p:nvSpPr>
          <p:cNvPr id="10" name="TekstniOkvir 9"/>
          <p:cNvSpPr txBox="1"/>
          <p:nvPr/>
        </p:nvSpPr>
        <p:spPr>
          <a:xfrm>
            <a:off x="2537702" y="4323170"/>
            <a:ext cx="121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ITERACIJA</a:t>
            </a:r>
            <a:endParaRPr lang="hr-HR" dirty="0"/>
          </a:p>
        </p:txBody>
      </p:sp>
      <p:pic>
        <p:nvPicPr>
          <p:cNvPr id="11" name="Slika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08" y="3196032"/>
            <a:ext cx="4981983" cy="2075826"/>
          </a:xfrm>
          <a:prstGeom prst="rect">
            <a:avLst/>
          </a:prstGeom>
        </p:spPr>
      </p:pic>
      <p:sp>
        <p:nvSpPr>
          <p:cNvPr id="12" name="TekstniOkvir 11"/>
          <p:cNvSpPr txBox="1"/>
          <p:nvPr/>
        </p:nvSpPr>
        <p:spPr>
          <a:xfrm>
            <a:off x="7465530" y="2549701"/>
            <a:ext cx="248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ALGORITAM K-MEANS</a:t>
            </a:r>
            <a:endParaRPr lang="hr-HR" dirty="0"/>
          </a:p>
        </p:txBody>
      </p:sp>
      <p:pic>
        <p:nvPicPr>
          <p:cNvPr id="13" name="Audiozapis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37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73"/>
    </mc:Choice>
    <mc:Fallback>
      <p:transition spd="slow" advTm="30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DRUGA FAZA PROJEKTA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USREDNJAVANJE REZULTATA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87" y="1874517"/>
            <a:ext cx="5278210" cy="2201095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449" y="4201477"/>
            <a:ext cx="6010085" cy="2173197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15" y="6165669"/>
            <a:ext cx="1305701" cy="564424"/>
          </a:xfrm>
          <a:prstGeom prst="rect">
            <a:avLst/>
          </a:prstGeom>
        </p:spPr>
      </p:pic>
      <p:pic>
        <p:nvPicPr>
          <p:cNvPr id="7" name="Audiozapis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0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6"/>
    </mc:Choice>
    <mc:Fallback>
      <p:transition spd="slow" advTm="35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DRUGA FAZA PROJEKTA</a:t>
            </a:r>
            <a:br>
              <a:rPr lang="en-GB" dirty="0" smtClean="0"/>
            </a:br>
            <a:r>
              <a:rPr lang="en-GB" sz="2000" dirty="0" smtClean="0"/>
              <a:t>NENADZIRANO UČENJE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643" y="2490651"/>
            <a:ext cx="4554262" cy="4087314"/>
          </a:xfrm>
          <a:prstGeom prst="rect">
            <a:avLst/>
          </a:prstGeom>
        </p:spPr>
      </p:pic>
      <p:sp>
        <p:nvSpPr>
          <p:cNvPr id="5" name="Naslov 1"/>
          <p:cNvSpPr txBox="1">
            <a:spLocks/>
          </p:cNvSpPr>
          <p:nvPr/>
        </p:nvSpPr>
        <p:spPr>
          <a:xfrm>
            <a:off x="2892493" y="1874517"/>
            <a:ext cx="6002562" cy="8411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 smtClean="0"/>
              <a:t>PCA ANALIZA</a:t>
            </a:r>
            <a:endParaRPr lang="hr-HR" sz="2800" dirty="0"/>
          </a:p>
        </p:txBody>
      </p:sp>
      <p:sp>
        <p:nvSpPr>
          <p:cNvPr id="6" name="Pravokutnik 5"/>
          <p:cNvSpPr/>
          <p:nvPr/>
        </p:nvSpPr>
        <p:spPr>
          <a:xfrm>
            <a:off x="3616643" y="2490651"/>
            <a:ext cx="4554262" cy="408731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15" y="6165669"/>
            <a:ext cx="1305701" cy="564424"/>
          </a:xfrm>
          <a:prstGeom prst="rect">
            <a:avLst/>
          </a:prstGeom>
        </p:spPr>
      </p:pic>
      <p:pic>
        <p:nvPicPr>
          <p:cNvPr id="8" name="Audiozapis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1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71"/>
    </mc:Choice>
    <mc:Fallback>
      <p:transition spd="slow" advTm="24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DRUGA FAZA PROJEKTA</a:t>
            </a:r>
            <a:br>
              <a:rPr lang="en-GB" dirty="0" smtClean="0"/>
            </a:br>
            <a:r>
              <a:rPr lang="en-GB" sz="2000" dirty="0" smtClean="0"/>
              <a:t>NENADZIRANO UČENJE – ALGORITAM K-MEANS</a:t>
            </a:r>
            <a:endParaRPr lang="hr-H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24" y="1670983"/>
            <a:ext cx="6689679" cy="4975504"/>
          </a:xfrm>
          <a:prstGeom prst="rect">
            <a:avLst/>
          </a:prstGeom>
        </p:spPr>
      </p:pic>
      <p:sp>
        <p:nvSpPr>
          <p:cNvPr id="6" name="Naslov 1"/>
          <p:cNvSpPr txBox="1">
            <a:spLocks/>
          </p:cNvSpPr>
          <p:nvPr/>
        </p:nvSpPr>
        <p:spPr>
          <a:xfrm>
            <a:off x="6085363" y="1250398"/>
            <a:ext cx="6002562" cy="8411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 smtClean="0"/>
              <a:t>K=2</a:t>
            </a:r>
            <a:endParaRPr lang="hr-HR" sz="2800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15" y="6165669"/>
            <a:ext cx="1305701" cy="564424"/>
          </a:xfrm>
          <a:prstGeom prst="rect">
            <a:avLst/>
          </a:prstGeom>
        </p:spPr>
      </p:pic>
      <p:pic>
        <p:nvPicPr>
          <p:cNvPr id="8" name="Audiozapis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4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53"/>
    </mc:Choice>
    <mc:Fallback>
      <p:transition spd="slow" advTm="5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DRUGA FAZA PROJEKTA</a:t>
            </a:r>
            <a:br>
              <a:rPr lang="en-GB" dirty="0" smtClean="0"/>
            </a:br>
            <a:r>
              <a:rPr lang="en-GB" sz="2000" dirty="0" smtClean="0"/>
              <a:t>NENADZIRANO UČENJE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Ocjenjivanje</a:t>
            </a:r>
            <a:r>
              <a:rPr lang="en-GB" dirty="0" smtClean="0"/>
              <a:t> </a:t>
            </a:r>
            <a:r>
              <a:rPr lang="en-GB" dirty="0" err="1" smtClean="0"/>
              <a:t>preciznosti</a:t>
            </a:r>
            <a:r>
              <a:rPr lang="en-GB" dirty="0" smtClean="0"/>
              <a:t> </a:t>
            </a:r>
            <a:r>
              <a:rPr lang="en-GB" dirty="0" err="1" smtClean="0"/>
              <a:t>algoritma</a:t>
            </a:r>
            <a:r>
              <a:rPr lang="en-GB" dirty="0" smtClean="0"/>
              <a:t> K-Means – </a:t>
            </a:r>
            <a:r>
              <a:rPr lang="en-GB" dirty="0" err="1" smtClean="0"/>
              <a:t>Randov</a:t>
            </a:r>
            <a:r>
              <a:rPr lang="en-GB" dirty="0" smtClean="0"/>
              <a:t> </a:t>
            </a:r>
            <a:r>
              <a:rPr lang="en-GB" dirty="0" err="1" smtClean="0"/>
              <a:t>indeks</a:t>
            </a:r>
            <a:endParaRPr lang="hr-HR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916936"/>
            <a:ext cx="5829300" cy="2331720"/>
          </a:xfrm>
          <a:prstGeom prst="rect">
            <a:avLst/>
          </a:prstGeom>
        </p:spPr>
      </p:pic>
      <p:sp>
        <p:nvSpPr>
          <p:cNvPr id="8" name="Strelica udesno 7"/>
          <p:cNvSpPr/>
          <p:nvPr/>
        </p:nvSpPr>
        <p:spPr>
          <a:xfrm>
            <a:off x="7381423" y="3899916"/>
            <a:ext cx="635726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" name="Slika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977" y="3631497"/>
            <a:ext cx="3270161" cy="916577"/>
          </a:xfrm>
          <a:prstGeom prst="rect">
            <a:avLst/>
          </a:prstGeom>
        </p:spPr>
      </p:pic>
      <p:sp>
        <p:nvSpPr>
          <p:cNvPr id="10" name="Naslov 1"/>
          <p:cNvSpPr txBox="1">
            <a:spLocks/>
          </p:cNvSpPr>
          <p:nvPr/>
        </p:nvSpPr>
        <p:spPr>
          <a:xfrm>
            <a:off x="2552859" y="5774476"/>
            <a:ext cx="6878524" cy="8411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 smtClean="0"/>
              <a:t>Rand </a:t>
            </a:r>
            <a:r>
              <a:rPr lang="en-GB" sz="2800" dirty="0" err="1" smtClean="0"/>
              <a:t>indeks</a:t>
            </a:r>
            <a:r>
              <a:rPr lang="en-GB" sz="2800" dirty="0" smtClean="0"/>
              <a:t> </a:t>
            </a:r>
            <a:r>
              <a:rPr lang="en-GB" sz="2800" dirty="0" err="1" smtClean="0"/>
              <a:t>za</a:t>
            </a:r>
            <a:r>
              <a:rPr lang="en-GB" sz="2800" dirty="0" smtClean="0"/>
              <a:t> </a:t>
            </a:r>
            <a:r>
              <a:rPr lang="en-GB" sz="2800" dirty="0" err="1" smtClean="0"/>
              <a:t>naš</a:t>
            </a:r>
            <a:r>
              <a:rPr lang="en-GB" sz="2800" dirty="0" smtClean="0"/>
              <a:t> </a:t>
            </a:r>
            <a:r>
              <a:rPr lang="en-GB" sz="2800" dirty="0" err="1" smtClean="0"/>
              <a:t>algoritam</a:t>
            </a:r>
            <a:r>
              <a:rPr lang="en-GB" sz="2800" dirty="0" smtClean="0"/>
              <a:t> = 0.75</a:t>
            </a:r>
            <a:endParaRPr lang="hr-HR" sz="2800" dirty="0"/>
          </a:p>
        </p:txBody>
      </p:sp>
      <p:pic>
        <p:nvPicPr>
          <p:cNvPr id="11" name="Slika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15" y="6165669"/>
            <a:ext cx="1305701" cy="564424"/>
          </a:xfrm>
          <a:prstGeom prst="rect">
            <a:avLst/>
          </a:prstGeom>
        </p:spPr>
      </p:pic>
      <p:pic>
        <p:nvPicPr>
          <p:cNvPr id="12" name="Audiozapis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1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33"/>
    </mc:Choice>
    <mc:Fallback>
      <p:transition spd="slow" advTm="26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TM10001106[[fn=Značka]]</Template>
  <TotalTime>316</TotalTime>
  <Words>111</Words>
  <Application>Microsoft Office PowerPoint</Application>
  <PresentationFormat>Široki zaslon</PresentationFormat>
  <Paragraphs>46</Paragraphs>
  <Slides>10</Slides>
  <Notes>0</Notes>
  <HiddenSlides>0</HiddenSlides>
  <MMClips>10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10</vt:i4>
      </vt:variant>
    </vt:vector>
  </HeadingPairs>
  <TitlesOfParts>
    <vt:vector size="15" baseType="lpstr">
      <vt:lpstr>Arial</vt:lpstr>
      <vt:lpstr>Bahnschrift</vt:lpstr>
      <vt:lpstr>Gill Sans MT</vt:lpstr>
      <vt:lpstr>Impact</vt:lpstr>
      <vt:lpstr>Badge</vt:lpstr>
      <vt:lpstr>Breast cancer classification</vt:lpstr>
      <vt:lpstr>Prva faza projekta SAMOSTALAN RAD</vt:lpstr>
      <vt:lpstr>Prva faza projekta SAMOSTALAN RAD</vt:lpstr>
      <vt:lpstr>Prva faza projekta SAMOSTALAN RAD</vt:lpstr>
      <vt:lpstr>Druga faza projekta rad u grupama</vt:lpstr>
      <vt:lpstr>DRUGA FAZA PROJEKTA USREDNJAVANJE REZULTATA</vt:lpstr>
      <vt:lpstr>DRUGA FAZA PROJEKTA NENADZIRANO UČENJE</vt:lpstr>
      <vt:lpstr>DRUGA FAZA PROJEKTA NENADZIRANO UČENJE – ALGORITAM K-MEANS</vt:lpstr>
      <vt:lpstr>DRUGA FAZA PROJEKTA NENADZIRANO UČENJE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classification</dc:title>
  <dc:creator>Rea Pintar</dc:creator>
  <cp:lastModifiedBy>Rea Pintar</cp:lastModifiedBy>
  <cp:revision>33</cp:revision>
  <dcterms:created xsi:type="dcterms:W3CDTF">2023-01-11T21:12:03Z</dcterms:created>
  <dcterms:modified xsi:type="dcterms:W3CDTF">2023-01-12T15:17:04Z</dcterms:modified>
</cp:coreProperties>
</file>